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</p:sldMasterIdLst>
  <p:notesMasterIdLst>
    <p:notesMasterId r:id="rId17"/>
  </p:notesMasterIdLst>
  <p:handoutMasterIdLst>
    <p:handoutMasterId r:id="rId18"/>
  </p:handoutMasterIdLst>
  <p:sldIdLst>
    <p:sldId id="605" r:id="rId2"/>
    <p:sldId id="606" r:id="rId3"/>
    <p:sldId id="607" r:id="rId4"/>
    <p:sldId id="608" r:id="rId5"/>
    <p:sldId id="602" r:id="rId6"/>
    <p:sldId id="603" r:id="rId7"/>
    <p:sldId id="611" r:id="rId8"/>
    <p:sldId id="616" r:id="rId9"/>
    <p:sldId id="617" r:id="rId10"/>
    <p:sldId id="612" r:id="rId11"/>
    <p:sldId id="613" r:id="rId12"/>
    <p:sldId id="614" r:id="rId13"/>
    <p:sldId id="615" r:id="rId14"/>
    <p:sldId id="609" r:id="rId15"/>
    <p:sldId id="610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pitchFamily="2" charset="-122"/>
        <a:cs typeface="Arial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Arial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Arial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Arial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pitchFamily="2" charset="-122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F00"/>
    <a:srgbClr val="3399FF"/>
    <a:srgbClr val="007A37"/>
    <a:srgbClr val="CCFFCC"/>
    <a:srgbClr val="777777"/>
    <a:srgbClr val="FF0000"/>
    <a:srgbClr val="CB6DFF"/>
    <a:srgbClr val="D25E6F"/>
    <a:srgbClr val="0066FF"/>
    <a:srgbClr val="00A24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76" autoAdjust="0"/>
    <p:restoredTop sz="73970" autoAdjust="0"/>
  </p:normalViewPr>
  <p:slideViewPr>
    <p:cSldViewPr snapToGrid="0">
      <p:cViewPr varScale="1">
        <p:scale>
          <a:sx n="98" d="100"/>
          <a:sy n="98" d="100"/>
        </p:scale>
        <p:origin x="-1452" y="-96"/>
      </p:cViewPr>
      <p:guideLst>
        <p:guide orient="horz" pos="3888"/>
        <p:guide pos="4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8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1"/>
          <c:order val="1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Pt>
            <c:idx val="5"/>
            <c:spPr>
              <a:solidFill>
                <a:schemeClr val="accent2"/>
              </a:solidFill>
            </c:spPr>
          </c:dPt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Sheet1!$B$2:$B$8</c:f>
              <c:numCache>
                <c:formatCode>0.0%</c:formatCode>
                <c:ptCount val="7"/>
                <c:pt idx="0">
                  <c:v>3.0515166854003399E-2</c:v>
                </c:pt>
                <c:pt idx="1">
                  <c:v>3.6960216678238754E-2</c:v>
                </c:pt>
                <c:pt idx="2">
                  <c:v>1.7133992562653497E-2</c:v>
                </c:pt>
                <c:pt idx="3">
                  <c:v>6.2364785117277723E-3</c:v>
                </c:pt>
                <c:pt idx="4">
                  <c:v>9.7971642106571746E-3</c:v>
                </c:pt>
                <c:pt idx="5">
                  <c:v>1.0405659614362864E-2</c:v>
                </c:pt>
                <c:pt idx="6">
                  <c:v>2.1441809186041237E-2</c:v>
                </c:pt>
              </c:numCache>
            </c:numRef>
          </c:val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Pt>
            <c:idx val="5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Sheet1!$B$2:$B$8</c:f>
              <c:numCache>
                <c:formatCode>0.0%</c:formatCode>
                <c:ptCount val="7"/>
                <c:pt idx="0">
                  <c:v>3.0515166854003399E-2</c:v>
                </c:pt>
                <c:pt idx="1">
                  <c:v>3.6960216678238754E-2</c:v>
                </c:pt>
                <c:pt idx="2">
                  <c:v>1.7133992562653497E-2</c:v>
                </c:pt>
                <c:pt idx="3">
                  <c:v>6.2364785117277723E-3</c:v>
                </c:pt>
                <c:pt idx="4">
                  <c:v>9.7971642106571746E-3</c:v>
                </c:pt>
                <c:pt idx="5">
                  <c:v>1.0405659614362864E-2</c:v>
                </c:pt>
                <c:pt idx="6">
                  <c:v>2.1441809186041237E-2</c:v>
                </c:pt>
              </c:numCache>
            </c:numRef>
          </c:val>
        </c:ser>
        <c:gapWidth val="36"/>
        <c:axId val="216823296"/>
        <c:axId val="216824832"/>
      </c:barChart>
      <c:catAx>
        <c:axId val="216823296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1000"/>
            </a:pPr>
            <a:endParaRPr lang="en-US"/>
          </a:p>
        </c:txPr>
        <c:crossAx val="216824832"/>
        <c:crosses val="autoZero"/>
        <c:auto val="1"/>
        <c:lblAlgn val="ctr"/>
        <c:lblOffset val="100"/>
      </c:catAx>
      <c:valAx>
        <c:axId val="216824832"/>
        <c:scaling>
          <c:orientation val="minMax"/>
        </c:scaling>
        <c:axPos val="l"/>
        <c:majorGridlines/>
        <c:numFmt formatCode="0.0%" sourceLinked="0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168232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21170494614357591"/>
          <c:y val="4.7968749999999998E-2"/>
          <c:w val="0.75507763689847585"/>
          <c:h val="0.6255051673228346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dPt>
            <c:idx val="5"/>
            <c:spPr>
              <a:solidFill>
                <a:schemeClr val="bg1">
                  <a:lumMod val="75000"/>
                </a:schemeClr>
              </a:solidFill>
            </c:spPr>
          </c:dPt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1758.8739188190625</c:v>
                </c:pt>
                <c:pt idx="1">
                  <c:v>2389.3855559146486</c:v>
                </c:pt>
                <c:pt idx="2">
                  <c:v>468.28788142942045</c:v>
                </c:pt>
                <c:pt idx="3">
                  <c:v>27.361400591014092</c:v>
                </c:pt>
                <c:pt idx="4">
                  <c:v>117.72360190367478</c:v>
                </c:pt>
                <c:pt idx="5">
                  <c:v>241.95560220095118</c:v>
                </c:pt>
                <c:pt idx="6">
                  <c:v>404.27314017692254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1777.8733417644876</c:v>
                </c:pt>
                <c:pt idx="1">
                  <c:v>2677.0265803227326</c:v>
                </c:pt>
                <c:pt idx="2">
                  <c:v>617.83635631111849</c:v>
                </c:pt>
                <c:pt idx="3">
                  <c:v>54.028189532924685</c:v>
                </c:pt>
                <c:pt idx="4">
                  <c:v>164.46223934601201</c:v>
                </c:pt>
                <c:pt idx="5">
                  <c:v>391.41393356309175</c:v>
                </c:pt>
                <c:pt idx="6">
                  <c:v>435.659337047348</c:v>
                </c:pt>
              </c:numCache>
            </c:numRef>
          </c:val>
        </c:ser>
        <c:gapWidth val="34"/>
        <c:axId val="216855296"/>
        <c:axId val="216856832"/>
      </c:barChart>
      <c:catAx>
        <c:axId val="216855296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1000"/>
            </a:pPr>
            <a:endParaRPr lang="en-US"/>
          </a:p>
        </c:txPr>
        <c:crossAx val="216856832"/>
        <c:crosses val="autoZero"/>
        <c:auto val="1"/>
        <c:lblAlgn val="ctr"/>
        <c:lblOffset val="100"/>
      </c:catAx>
      <c:valAx>
        <c:axId val="216856832"/>
        <c:scaling>
          <c:orientation val="minMax"/>
        </c:scaling>
        <c:axPos val="l"/>
        <c:majorGridlines/>
        <c:numFmt formatCode="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168552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312869902730172"/>
          <c:y val="4.4105538364163956E-2"/>
          <c:w val="0.11318259626005962"/>
          <c:h val="0.1177391754352385"/>
        </c:manualLayout>
      </c:layout>
      <c:txPr>
        <a:bodyPr/>
        <a:lstStyle/>
        <a:p>
          <a:pPr>
            <a:defRPr sz="12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21170494614357591"/>
          <c:y val="4.7968749999999998E-2"/>
          <c:w val="0.75507763689847807"/>
          <c:h val="0.6255051673228346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779.8000171987477</c:v>
                </c:pt>
                <c:pt idx="1">
                  <c:v>875.22150470261943</c:v>
                </c:pt>
                <c:pt idx="2">
                  <c:v>331.38538352328862</c:v>
                </c:pt>
                <c:pt idx="3">
                  <c:v>13.448273060030514</c:v>
                </c:pt>
                <c:pt idx="4">
                  <c:v>73.797237873864063</c:v>
                </c:pt>
                <c:pt idx="5">
                  <c:v>137.34695130338062</c:v>
                </c:pt>
                <c:pt idx="6">
                  <c:v>192.49080080084218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738.25777699528203</c:v>
                </c:pt>
                <c:pt idx="1">
                  <c:v>968.77761917449789</c:v>
                </c:pt>
                <c:pt idx="2">
                  <c:v>422.71498075055479</c:v>
                </c:pt>
                <c:pt idx="3">
                  <c:v>33.10380918441593</c:v>
                </c:pt>
                <c:pt idx="4">
                  <c:v>90.707290851006405</c:v>
                </c:pt>
                <c:pt idx="5">
                  <c:v>229.54904775512153</c:v>
                </c:pt>
                <c:pt idx="6">
                  <c:v>205.60743781715036</c:v>
                </c:pt>
              </c:numCache>
            </c:numRef>
          </c:val>
        </c:ser>
        <c:gapWidth val="34"/>
        <c:axId val="236688128"/>
        <c:axId val="236689664"/>
      </c:barChart>
      <c:catAx>
        <c:axId val="236688128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1000"/>
            </a:pPr>
            <a:endParaRPr lang="en-US"/>
          </a:p>
        </c:txPr>
        <c:crossAx val="236689664"/>
        <c:crosses val="autoZero"/>
        <c:auto val="1"/>
        <c:lblAlgn val="ctr"/>
        <c:lblOffset val="100"/>
      </c:catAx>
      <c:valAx>
        <c:axId val="236689664"/>
        <c:scaling>
          <c:orientation val="minMax"/>
        </c:scaling>
        <c:axPos val="l"/>
        <c:majorGridlines/>
        <c:numFmt formatCode="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3668812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1"/>
          <c:order val="1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1244B">
                <a:lumMod val="50000"/>
                <a:lumOff val="50000"/>
              </a:srgbClr>
            </a:solidFill>
          </c:spPr>
          <c:dPt>
            <c:idx val="3"/>
            <c:spPr>
              <a:solidFill>
                <a:srgbClr val="01244B">
                  <a:lumMod val="50000"/>
                  <a:lumOff val="50000"/>
                </a:srgbClr>
              </a:solidFill>
            </c:spPr>
          </c:dPt>
          <c:dPt>
            <c:idx val="5"/>
            <c:spPr>
              <a:solidFill>
                <a:srgbClr val="A50001"/>
              </a:solidFill>
            </c:spPr>
          </c:dPt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0.29000000000000026</c:v>
                </c:pt>
                <c:pt idx="1">
                  <c:v>0.27</c:v>
                </c:pt>
                <c:pt idx="2">
                  <c:v>8.0000000000000043E-2</c:v>
                </c:pt>
                <c:pt idx="3" formatCode="0.0%">
                  <c:v>5.2361216684914409E-3</c:v>
                </c:pt>
                <c:pt idx="4">
                  <c:v>0.11498176955517132</c:v>
                </c:pt>
                <c:pt idx="5">
                  <c:v>9.2000000000000026E-2</c:v>
                </c:pt>
                <c:pt idx="6">
                  <c:v>8.0000000000000043E-2</c:v>
                </c:pt>
              </c:numCache>
            </c:numRef>
          </c:val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1244B">
                <a:lumMod val="50000"/>
                <a:lumOff val="50000"/>
              </a:srgbClr>
            </a:solidFill>
          </c:spPr>
          <c:dPt>
            <c:idx val="3"/>
            <c:spPr>
              <a:solidFill>
                <a:srgbClr val="01244B">
                  <a:lumMod val="50000"/>
                  <a:lumOff val="50000"/>
                </a:srgbClr>
              </a:solidFill>
            </c:spPr>
          </c:dPt>
          <c:dPt>
            <c:idx val="5"/>
            <c:spPr>
              <a:solidFill>
                <a:srgbClr val="A50001"/>
              </a:solidFill>
            </c:spPr>
          </c:dPt>
          <c:dLbls>
            <c:dLbl>
              <c:idx val="0"/>
              <c:layout>
                <c:manualLayout>
                  <c:x val="-1.4568447037959431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1.4568447037959408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2.1852670556939114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-1.4568447037959408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-1.4568447037959408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-1.6996521544286068E-2"/>
                  <c:y val="-3.1250000000000583E-3"/>
                </c:manualLayout>
              </c:layout>
              <c:showVal val="1"/>
            </c:dLbl>
            <c:dLbl>
              <c:idx val="6"/>
              <c:layout>
                <c:manualLayout>
                  <c:x val="-1.9424596050612548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0.29000000000000026</c:v>
                </c:pt>
                <c:pt idx="1">
                  <c:v>0.27</c:v>
                </c:pt>
                <c:pt idx="2">
                  <c:v>8.0000000000000043E-2</c:v>
                </c:pt>
                <c:pt idx="3" formatCode="0.0%">
                  <c:v>5.2361216684914409E-3</c:v>
                </c:pt>
                <c:pt idx="4">
                  <c:v>0.11498176955517132</c:v>
                </c:pt>
                <c:pt idx="5">
                  <c:v>9.2000000000000026E-2</c:v>
                </c:pt>
                <c:pt idx="6">
                  <c:v>8.0000000000000043E-2</c:v>
                </c:pt>
              </c:numCache>
            </c:numRef>
          </c:val>
        </c:ser>
        <c:gapWidth val="36"/>
        <c:axId val="236401792"/>
        <c:axId val="236403328"/>
      </c:barChart>
      <c:catAx>
        <c:axId val="236401792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1000"/>
            </a:pPr>
            <a:endParaRPr lang="en-US"/>
          </a:p>
        </c:txPr>
        <c:crossAx val="236403328"/>
        <c:crosses val="autoZero"/>
        <c:auto val="1"/>
        <c:lblAlgn val="ctr"/>
        <c:lblOffset val="100"/>
      </c:catAx>
      <c:valAx>
        <c:axId val="236403328"/>
        <c:scaling>
          <c:orientation val="minMax"/>
        </c:scaling>
        <c:axPos val="l"/>
        <c:majorGridlines/>
        <c:numFmt formatCode="0.0%" sourceLinked="0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364017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338.44623703094476</c:v>
                </c:pt>
                <c:pt idx="1">
                  <c:v>507.98193157914011</c:v>
                </c:pt>
                <c:pt idx="2">
                  <c:v>67.548753480371815</c:v>
                </c:pt>
                <c:pt idx="3">
                  <c:v>9.081613042740269</c:v>
                </c:pt>
                <c:pt idx="4">
                  <c:v>35.10878412770839</c:v>
                </c:pt>
                <c:pt idx="5">
                  <c:v>75.398373006192458</c:v>
                </c:pt>
                <c:pt idx="6">
                  <c:v>89.180918091394418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352.17930053128765</c:v>
                </c:pt>
                <c:pt idx="1">
                  <c:v>588.14129172711444</c:v>
                </c:pt>
                <c:pt idx="2">
                  <c:v>104.13574034854463</c:v>
                </c:pt>
                <c:pt idx="3">
                  <c:v>12.448066475841824</c:v>
                </c:pt>
                <c:pt idx="4">
                  <c:v>60.379145897971355</c:v>
                </c:pt>
                <c:pt idx="5">
                  <c:v>113.04582172152568</c:v>
                </c:pt>
                <c:pt idx="6">
                  <c:v>100.77231571044867</c:v>
                </c:pt>
              </c:numCache>
            </c:numRef>
          </c:val>
        </c:ser>
        <c:dLbls>
          <c:showVal val="1"/>
        </c:dLbls>
        <c:gapWidth val="75"/>
        <c:axId val="189115008"/>
        <c:axId val="189129088"/>
      </c:barChart>
      <c:catAx>
        <c:axId val="189115008"/>
        <c:scaling>
          <c:orientation val="minMax"/>
        </c:scaling>
        <c:axPos val="b"/>
        <c:majorTickMark val="none"/>
        <c:tickLblPos val="nextTo"/>
        <c:txPr>
          <a:bodyPr rot="-5400000" vert="horz"/>
          <a:lstStyle/>
          <a:p>
            <a:pPr>
              <a:defRPr sz="1000"/>
            </a:pPr>
            <a:endParaRPr lang="en-US"/>
          </a:p>
        </c:txPr>
        <c:crossAx val="189129088"/>
        <c:crosses val="autoZero"/>
        <c:auto val="1"/>
        <c:lblAlgn val="ctr"/>
        <c:lblOffset val="100"/>
      </c:catAx>
      <c:valAx>
        <c:axId val="189129088"/>
        <c:scaling>
          <c:orientation val="minMax"/>
        </c:scaling>
        <c:axPos val="l"/>
        <c:numFmt formatCode="0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89115008"/>
        <c:crosses val="autoZero"/>
        <c:crossBetween val="between"/>
      </c:valAx>
    </c:plotArea>
    <c:legend>
      <c:legendPos val="b"/>
      <c:layout/>
      <c:overlay val="1"/>
      <c:txPr>
        <a:bodyPr/>
        <a:lstStyle/>
        <a:p>
          <a:pPr>
            <a:defRPr sz="12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21170494614357591"/>
          <c:y val="4.7968749999999998E-2"/>
          <c:w val="0.75507763689847696"/>
          <c:h val="0.6255051673228346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177.03373437659585</c:v>
                </c:pt>
                <c:pt idx="1">
                  <c:v>376.18965185218025</c:v>
                </c:pt>
                <c:pt idx="2">
                  <c:v>16.987943745906087</c:v>
                </c:pt>
                <c:pt idx="3">
                  <c:v>1.4779246294980513</c:v>
                </c:pt>
                <c:pt idx="4">
                  <c:v>3.1842256052837725</c:v>
                </c:pt>
                <c:pt idx="5">
                  <c:v>10.406504181919125</c:v>
                </c:pt>
                <c:pt idx="6">
                  <c:v>40.317996829347308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206.53497815039171</c:v>
                </c:pt>
                <c:pt idx="1">
                  <c:v>439.87096297238065</c:v>
                </c:pt>
                <c:pt idx="2">
                  <c:v>28.468272835389943</c:v>
                </c:pt>
                <c:pt idx="3">
                  <c:v>2.664815234132166</c:v>
                </c:pt>
                <c:pt idx="4">
                  <c:v>4.3834229919680814</c:v>
                </c:pt>
                <c:pt idx="5">
                  <c:v>20.429332766918034</c:v>
                </c:pt>
                <c:pt idx="6">
                  <c:v>44.903832393111614</c:v>
                </c:pt>
              </c:numCache>
            </c:numRef>
          </c:val>
        </c:ser>
        <c:gapWidth val="34"/>
        <c:axId val="232503552"/>
        <c:axId val="232509440"/>
      </c:barChart>
      <c:catAx>
        <c:axId val="232503552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1000"/>
            </a:pPr>
            <a:endParaRPr lang="en-US"/>
          </a:p>
        </c:txPr>
        <c:crossAx val="232509440"/>
        <c:crosses val="autoZero"/>
        <c:auto val="1"/>
        <c:lblAlgn val="ctr"/>
        <c:lblOffset val="100"/>
      </c:catAx>
      <c:valAx>
        <c:axId val="232509440"/>
        <c:scaling>
          <c:orientation val="minMax"/>
        </c:scaling>
        <c:axPos val="l"/>
        <c:majorGridlines/>
        <c:numFmt formatCode="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3250355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0.21170494614357591"/>
          <c:y val="4.7968749999999998E-2"/>
          <c:w val="0.75507763689847762"/>
          <c:h val="0.6255051673228346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463.59393021277504</c:v>
                </c:pt>
                <c:pt idx="1">
                  <c:v>629.99246778070778</c:v>
                </c:pt>
                <c:pt idx="2">
                  <c:v>52.36580067985372</c:v>
                </c:pt>
                <c:pt idx="3">
                  <c:v>3.3535898587452242</c:v>
                </c:pt>
                <c:pt idx="4">
                  <c:v>5.6333542968185055</c:v>
                </c:pt>
                <c:pt idx="5">
                  <c:v>18.80377370945893</c:v>
                </c:pt>
                <c:pt idx="6">
                  <c:v>82.28342445533859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5"/>
              <c:spPr/>
              <c:txPr>
                <a:bodyPr rot="-5400000" vert="horz"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</c:dLbl>
            <c:txPr>
              <a:bodyPr rot="-5400000" vert="horz"/>
              <a:lstStyle/>
              <a:p>
                <a:pPr>
                  <a:defRPr sz="12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Зап. Европа</c:v>
                </c:pt>
                <c:pt idx="1">
                  <c:v>Сев. Америка</c:v>
                </c:pt>
                <c:pt idx="2">
                  <c:v>Бразилия</c:v>
                </c:pt>
                <c:pt idx="3">
                  <c:v>Индия</c:v>
                </c:pt>
                <c:pt idx="4">
                  <c:v>Китай</c:v>
                </c:pt>
                <c:pt idx="5">
                  <c:v>Россия</c:v>
                </c:pt>
                <c:pt idx="6">
                  <c:v>В среднем по миру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480.9012860875261</c:v>
                </c:pt>
                <c:pt idx="1">
                  <c:v>680.23670644874255</c:v>
                </c:pt>
                <c:pt idx="2">
                  <c:v>62.517362376628981</c:v>
                </c:pt>
                <c:pt idx="3">
                  <c:v>5.8114986385347214</c:v>
                </c:pt>
                <c:pt idx="4">
                  <c:v>8.9923796050659863</c:v>
                </c:pt>
                <c:pt idx="5">
                  <c:v>28.389731319526689</c:v>
                </c:pt>
                <c:pt idx="6">
                  <c:v>84.375751126637354</c:v>
                </c:pt>
              </c:numCache>
            </c:numRef>
          </c:val>
        </c:ser>
        <c:gapWidth val="34"/>
        <c:axId val="236456192"/>
        <c:axId val="236486656"/>
      </c:barChart>
      <c:catAx>
        <c:axId val="236456192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1000"/>
            </a:pPr>
            <a:endParaRPr lang="en-US"/>
          </a:p>
        </c:txPr>
        <c:crossAx val="236486656"/>
        <c:crosses val="autoZero"/>
        <c:auto val="1"/>
        <c:lblAlgn val="ctr"/>
        <c:lblOffset val="100"/>
      </c:catAx>
      <c:valAx>
        <c:axId val="236486656"/>
        <c:scaling>
          <c:orientation val="minMax"/>
        </c:scaling>
        <c:axPos val="l"/>
        <c:majorGridlines/>
        <c:numFmt formatCode="0" sourceLinked="1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3645619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1"/>
          <c:order val="1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Pt>
            <c:idx val="3"/>
            <c:spPr>
              <a:solidFill>
                <a:srgbClr val="C00000"/>
              </a:solidFill>
            </c:spPr>
          </c:dPt>
          <c:cat>
            <c:strRef>
              <c:f>Sheet1!$A$2:$A$6</c:f>
              <c:strCache>
                <c:ptCount val="5"/>
                <c:pt idx="0">
                  <c:v>Америка</c:v>
                </c:pt>
                <c:pt idx="1">
                  <c:v>Европа, Бл. Восток, Африка</c:v>
                </c:pt>
                <c:pt idx="2">
                  <c:v>Азия/Тихоок. Регион</c:v>
                </c:pt>
                <c:pt idx="3">
                  <c:v>Россия</c:v>
                </c:pt>
                <c:pt idx="4">
                  <c:v>Весь мир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0.26</c:v>
                </c:pt>
                <c:pt idx="1">
                  <c:v>0.34</c:v>
                </c:pt>
                <c:pt idx="2">
                  <c:v>0.28000000000000008</c:v>
                </c:pt>
                <c:pt idx="3">
                  <c:v>0.13</c:v>
                </c:pt>
                <c:pt idx="4">
                  <c:v>0.29000000000000026</c:v>
                </c:pt>
              </c:numCache>
            </c:numRef>
          </c:val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Pt>
            <c:idx val="3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-2.8758169934640487E-2"/>
                  <c:y val="-2.7584169727351135E-3"/>
                </c:manualLayout>
              </c:layout>
              <c:showVal val="1"/>
            </c:dLbl>
            <c:dLbl>
              <c:idx val="1"/>
              <c:layout>
                <c:manualLayout>
                  <c:x val="-2.8758169934640563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2.3529411764705879E-2"/>
                  <c:y val="-8.2752509182053412E-3"/>
                </c:manualLayout>
              </c:layout>
              <c:showVal val="1"/>
            </c:dLbl>
            <c:dLbl>
              <c:idx val="3"/>
              <c:layout>
                <c:manualLayout>
                  <c:x val="-3.137254901960785E-2"/>
                  <c:y val="-2.7584169727351135E-3"/>
                </c:manualLayout>
              </c:layout>
              <c:showVal val="1"/>
            </c:dLbl>
            <c:dLbl>
              <c:idx val="4"/>
              <c:layout>
                <c:manualLayout>
                  <c:x val="-3.137254901960774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Америка</c:v>
                </c:pt>
                <c:pt idx="1">
                  <c:v>Европа, Бл. Восток, Африка</c:v>
                </c:pt>
                <c:pt idx="2">
                  <c:v>Азия/Тихоок. Регион</c:v>
                </c:pt>
                <c:pt idx="3">
                  <c:v>Россия</c:v>
                </c:pt>
                <c:pt idx="4">
                  <c:v>Весь мир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0.26</c:v>
                </c:pt>
                <c:pt idx="1">
                  <c:v>0.34</c:v>
                </c:pt>
                <c:pt idx="2">
                  <c:v>0.28000000000000008</c:v>
                </c:pt>
                <c:pt idx="3">
                  <c:v>0.13</c:v>
                </c:pt>
                <c:pt idx="4">
                  <c:v>0.29000000000000026</c:v>
                </c:pt>
              </c:numCache>
            </c:numRef>
          </c:val>
        </c:ser>
        <c:gapWidth val="36"/>
        <c:axId val="236316160"/>
        <c:axId val="236317696"/>
      </c:barChart>
      <c:catAx>
        <c:axId val="236316160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1000"/>
            </a:pPr>
            <a:endParaRPr lang="en-US"/>
          </a:p>
        </c:txPr>
        <c:crossAx val="236317696"/>
        <c:crosses val="autoZero"/>
        <c:auto val="1"/>
        <c:lblAlgn val="ctr"/>
        <c:lblOffset val="100"/>
      </c:catAx>
      <c:valAx>
        <c:axId val="236317696"/>
        <c:scaling>
          <c:orientation val="minMax"/>
        </c:scaling>
        <c:axPos val="l"/>
        <c:majorGridlines/>
        <c:numFmt formatCode="0.0%" sourceLinked="0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363161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E4808-0652-453C-8B93-D0D12A4F3330}" type="datetimeFigureOut">
              <a:rPr lang="en-US" smtClean="0"/>
              <a:pPr/>
              <a:t>6/1/2011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00E83-ECC5-42B9-A22C-9F2C9718083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100000"/>
              </a:lnSpc>
              <a:defRPr sz="1200">
                <a:ea typeface="ＭＳ Ｐゴシック" pitchFamily="-57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defRPr sz="1200">
                <a:ea typeface="ＭＳ Ｐゴシック" pitchFamily="-57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100000"/>
              </a:lnSpc>
              <a:defRPr sz="1200">
                <a:ea typeface="ＭＳ Ｐゴシック" pitchFamily="-57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defRPr sz="1200">
                <a:ea typeface="ＭＳ Ｐゴシック" pitchFamily="-57" charset="-128"/>
                <a:cs typeface="+mn-cs"/>
              </a:defRPr>
            </a:lvl1pPr>
          </a:lstStyle>
          <a:p>
            <a:pPr>
              <a:defRPr/>
            </a:pPr>
            <a:fld id="{20CACD68-E757-4ED8-80B7-FF0A89D469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57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5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5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5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57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5800"/>
            <a:ext cx="4572000" cy="3429000"/>
          </a:xfrm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7738"/>
            <a:fld id="{C5460ED9-0854-4DC9-B592-A4B48465AE44}" type="slidenum">
              <a:rPr lang="en-US" smtClean="0"/>
              <a:pPr defTabSz="947738"/>
              <a:t>2</a:t>
            </a:fld>
            <a:endParaRPr lang="en-US" dirty="0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82625"/>
            <a:ext cx="4552950" cy="3414713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83" y="4326367"/>
            <a:ext cx="5029635" cy="4098278"/>
          </a:xfrm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9" descr="X:\Production\IDC Research Documents\2009 Documents\2009 CAMAD\5 - 2009 Ongoing\Presentation_Template\UPDATED _ NEW IDC LOGO\final_banner_24-09-09 cop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28600" y="6643688"/>
            <a:ext cx="495935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spcBef>
                <a:spcPct val="15000"/>
              </a:spcBef>
              <a:defRPr/>
            </a:pPr>
            <a:r>
              <a:rPr lang="en-US" sz="1000" dirty="0">
                <a:solidFill>
                  <a:schemeClr val="tx2"/>
                </a:solidFill>
                <a:ea typeface="ＭＳ Ｐゴシック" pitchFamily="-57" charset="-128"/>
                <a:cs typeface="+mn-cs"/>
              </a:rPr>
              <a:t>Copyright </a:t>
            </a:r>
            <a:r>
              <a:rPr lang="en-US" sz="1000" dirty="0" smtClean="0">
                <a:solidFill>
                  <a:schemeClr val="tx2"/>
                </a:solidFill>
                <a:ea typeface="ＭＳ Ｐゴシック" pitchFamily="-57" charset="-128"/>
                <a:cs typeface="+mn-cs"/>
              </a:rPr>
              <a:t>2011 </a:t>
            </a:r>
            <a:r>
              <a:rPr lang="en-US" sz="1000" dirty="0">
                <a:solidFill>
                  <a:schemeClr val="tx2"/>
                </a:solidFill>
                <a:ea typeface="ＭＳ Ｐゴシック" pitchFamily="-57" charset="-128"/>
                <a:cs typeface="+mn-cs"/>
              </a:rPr>
              <a:t>IDC. Reproduction is forbidden unless authorized. All rights reserved.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23863" y="1406525"/>
            <a:ext cx="6630987" cy="1939925"/>
          </a:xfrm>
          <a:effectLst/>
        </p:spPr>
        <p:txBody>
          <a:bodyPr anchor="b"/>
          <a:lstStyle>
            <a:lvl1pPr>
              <a:defRPr sz="3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23863" y="3781425"/>
            <a:ext cx="6629400" cy="1654175"/>
          </a:xfrm>
        </p:spPr>
        <p:txBody>
          <a:bodyPr/>
          <a:lstStyle>
            <a:lvl1pPr>
              <a:spcBef>
                <a:spcPct val="15000"/>
              </a:spcBef>
              <a:defRPr sz="2800">
                <a:solidFill>
                  <a:srgbClr val="013064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6088" y="0"/>
            <a:ext cx="2178050" cy="65230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1938" y="0"/>
            <a:ext cx="6381750" cy="65230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38" y="0"/>
            <a:ext cx="7278687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73050" y="1155700"/>
            <a:ext cx="4273550" cy="5367338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99000" y="1155700"/>
            <a:ext cx="4275138" cy="5367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38" y="0"/>
            <a:ext cx="7278687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3050" y="1155700"/>
            <a:ext cx="4273550" cy="5367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9000" y="1155700"/>
            <a:ext cx="4275138" cy="5367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0" y="1155700"/>
            <a:ext cx="4273550" cy="5367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9000" y="1155700"/>
            <a:ext cx="4275138" cy="5367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9" descr="X:\Production\IDC Research Documents\2009 Documents\2009 CAMAD\5 - 2009 Ongoing\Presentation_Template\UPDATED _ NEW IDC LOGO\final_banner_24-09-09 copy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8001000" y="6629400"/>
            <a:ext cx="8143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11F82E1F-F43C-4B97-902A-41D35B382AE5}" type="slidenum">
              <a:rPr lang="en-US" sz="1000">
                <a:solidFill>
                  <a:schemeClr val="tx2"/>
                </a:solidFill>
                <a:ea typeface="ＭＳ Ｐゴシック" pitchFamily="-57" charset="-128"/>
                <a:cs typeface="+mn-cs"/>
              </a:rPr>
              <a:pPr algn="r">
                <a:defRPr/>
              </a:pPr>
              <a:t>‹#›</a:t>
            </a:fld>
            <a:endParaRPr lang="en-US" sz="1000" dirty="0">
              <a:solidFill>
                <a:schemeClr val="tx2"/>
              </a:solidFill>
              <a:ea typeface="ＭＳ Ｐゴシック" pitchFamily="-57" charset="-128"/>
              <a:cs typeface="+mn-cs"/>
            </a:endParaRPr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61938" y="0"/>
            <a:ext cx="72786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050" y="1155700"/>
            <a:ext cx="8701088" cy="536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228600" y="6637338"/>
            <a:ext cx="4960938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spcBef>
                <a:spcPct val="15000"/>
              </a:spcBef>
              <a:defRPr/>
            </a:pPr>
            <a:r>
              <a:rPr lang="en-US" sz="1000" dirty="0">
                <a:solidFill>
                  <a:schemeClr val="tx2"/>
                </a:solidFill>
                <a:ea typeface="ＭＳ Ｐゴシック" pitchFamily="-57" charset="-128"/>
                <a:cs typeface="+mn-cs"/>
              </a:rPr>
              <a:t>© </a:t>
            </a:r>
            <a:r>
              <a:rPr lang="en-US" sz="1000" dirty="0" smtClean="0">
                <a:solidFill>
                  <a:schemeClr val="tx2"/>
                </a:solidFill>
                <a:ea typeface="ＭＳ Ｐゴシック" pitchFamily="-57" charset="-128"/>
                <a:cs typeface="+mn-cs"/>
              </a:rPr>
              <a:t>2011 </a:t>
            </a:r>
            <a:r>
              <a:rPr lang="en-US" sz="1000" dirty="0">
                <a:solidFill>
                  <a:schemeClr val="tx2"/>
                </a:solidFill>
                <a:ea typeface="ＭＳ Ｐゴシック" pitchFamily="-57" charset="-128"/>
                <a:cs typeface="+mn-cs"/>
              </a:rPr>
              <a:t>IDC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4" r:id="rId2"/>
    <p:sldLayoutId id="2147484043" r:id="rId3"/>
    <p:sldLayoutId id="2147484042" r:id="rId4"/>
    <p:sldLayoutId id="2147484041" r:id="rId5"/>
    <p:sldLayoutId id="2147484040" r:id="rId6"/>
    <p:sldLayoutId id="2147484039" r:id="rId7"/>
    <p:sldLayoutId id="2147484038" r:id="rId8"/>
    <p:sldLayoutId id="2147484037" r:id="rId9"/>
    <p:sldLayoutId id="2147484036" r:id="rId10"/>
    <p:sldLayoutId id="2147484035" r:id="rId11"/>
    <p:sldLayoutId id="2147484034" r:id="rId12"/>
    <p:sldLayoutId id="2147484033" r:id="rId13"/>
  </p:sldLayoutIdLst>
  <p:transition advClick="0"/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461963" indent="-231775" algn="l" rtl="0" eaLnBrk="0" fontAlgn="base" hangingPunct="0">
        <a:spcBef>
          <a:spcPct val="75000"/>
        </a:spcBef>
        <a:spcAft>
          <a:spcPct val="0"/>
        </a:spcAft>
        <a:buClr>
          <a:srgbClr val="9F1136"/>
        </a:buClr>
        <a:buSzPct val="90000"/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087438" indent="-288925" algn="l" rtl="0" eaLnBrk="0" fontAlgn="base" hangingPunct="0">
        <a:spcBef>
          <a:spcPct val="25000"/>
        </a:spcBef>
        <a:spcAft>
          <a:spcPct val="0"/>
        </a:spcAft>
        <a:buClr>
          <a:schemeClr val="accent1"/>
        </a:buClr>
        <a:buChar char="–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0"/>
        </a:spcBef>
        <a:spcAft>
          <a:spcPct val="0"/>
        </a:spcAft>
        <a:buClr>
          <a:srgbClr val="013064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5000"/>
        </a:spcBef>
        <a:spcAft>
          <a:spcPct val="0"/>
        </a:spcAft>
        <a:buClr>
          <a:schemeClr val="hlink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5000"/>
        </a:spcBef>
        <a:spcAft>
          <a:spcPct val="0"/>
        </a:spcAft>
        <a:buClr>
          <a:schemeClr val="hlink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5000"/>
        </a:spcBef>
        <a:spcAft>
          <a:spcPct val="0"/>
        </a:spcAft>
        <a:buClr>
          <a:schemeClr val="hlink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5000"/>
        </a:spcBef>
        <a:spcAft>
          <a:spcPct val="0"/>
        </a:spcAft>
        <a:buClr>
          <a:schemeClr val="hlink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5000"/>
        </a:spcBef>
        <a:spcAft>
          <a:spcPct val="0"/>
        </a:spcAft>
        <a:buClr>
          <a:schemeClr val="hlink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ata\My Documents\Current Work\Central Europe Marketing &amp; Sales\GRAC 2006\bc0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13767"/>
            <a:ext cx="9144000" cy="56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1244600" y="4136541"/>
            <a:ext cx="73914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800" b="1" dirty="0" smtClean="0">
                <a:ea typeface="MS PGothic" pitchFamily="34" charset="-128"/>
                <a:cs typeface="Times New Roman" pitchFamily="18" charset="0"/>
              </a:rPr>
              <a:t>Семинар</a:t>
            </a:r>
          </a:p>
          <a:p>
            <a:pPr algn="r"/>
            <a:r>
              <a:rPr lang="ru-RU" sz="1800" b="1" dirty="0" smtClean="0">
                <a:ea typeface="MS PGothic" pitchFamily="34" charset="-128"/>
                <a:cs typeface="Times New Roman" pitchFamily="18" charset="0"/>
              </a:rPr>
              <a:t>«Готовность России к информационному обществу»</a:t>
            </a:r>
            <a:endParaRPr lang="en-US" sz="1800" b="1" dirty="0" smtClean="0">
              <a:ea typeface="MS PGothic" pitchFamily="34" charset="-128"/>
              <a:cs typeface="Times New Roman" pitchFamily="18" charset="0"/>
            </a:endParaRPr>
          </a:p>
          <a:p>
            <a:pPr algn="r"/>
            <a:r>
              <a:rPr lang="en-US" sz="1800" b="1" dirty="0" smtClean="0">
                <a:ea typeface="MS PGothic" pitchFamily="34" charset="-128"/>
                <a:cs typeface="Times New Roman" pitchFamily="18" charset="0"/>
              </a:rPr>
              <a:t>2 </a:t>
            </a:r>
            <a:r>
              <a:rPr lang="ru-RU" sz="1800" b="1" dirty="0" smtClean="0">
                <a:ea typeface="MS PGothic" pitchFamily="34" charset="-128"/>
                <a:cs typeface="Times New Roman" pitchFamily="18" charset="0"/>
              </a:rPr>
              <a:t>июня 2011 года</a:t>
            </a:r>
          </a:p>
          <a:p>
            <a:pPr algn="r"/>
            <a:endParaRPr lang="en-US" sz="1800" b="1" dirty="0" smtClean="0">
              <a:ea typeface="MS PGothic" pitchFamily="34" charset="-128"/>
              <a:cs typeface="Times New Roman" pitchFamily="18" charset="0"/>
            </a:endParaRPr>
          </a:p>
          <a:p>
            <a:pPr algn="r"/>
            <a:r>
              <a:rPr lang="ru-RU" sz="1800" b="1" dirty="0" smtClean="0">
                <a:ea typeface="MS PGothic" pitchFamily="34" charset="-128"/>
                <a:cs typeface="Times New Roman" pitchFamily="18" charset="0"/>
              </a:rPr>
              <a:t>Роберт Фариш</a:t>
            </a:r>
          </a:p>
          <a:p>
            <a:pPr algn="r"/>
            <a:r>
              <a:rPr lang="ru-RU" sz="1800" b="1" dirty="0" smtClean="0">
                <a:ea typeface="MS PGothic" pitchFamily="34" charset="-128"/>
                <a:cs typeface="Times New Roman" pitchFamily="18" charset="0"/>
              </a:rPr>
              <a:t>Вице-президент</a:t>
            </a:r>
          </a:p>
          <a:p>
            <a:pPr algn="r"/>
            <a:r>
              <a:rPr lang="en-US" sz="1800" b="1" dirty="0" smtClean="0">
                <a:ea typeface="MS PGothic" pitchFamily="34" charset="-128"/>
                <a:cs typeface="Times New Roman" pitchFamily="18" charset="0"/>
              </a:rPr>
              <a:t>IDC</a:t>
            </a:r>
          </a:p>
        </p:txBody>
      </p:sp>
      <p:sp>
        <p:nvSpPr>
          <p:cNvPr id="11268" name="Line 5"/>
          <p:cNvSpPr>
            <a:spLocks noChangeShapeType="1"/>
          </p:cNvSpPr>
          <p:nvPr/>
        </p:nvSpPr>
        <p:spPr bwMode="auto">
          <a:xfrm flipH="1">
            <a:off x="1840639" y="3904497"/>
            <a:ext cx="6413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1724024" y="1117584"/>
            <a:ext cx="719137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smtClean="0"/>
              <a:t>	</a:t>
            </a:r>
          </a:p>
          <a:p>
            <a:endParaRPr lang="en-US" sz="2800" b="1" dirty="0" smtClean="0"/>
          </a:p>
          <a:p>
            <a:r>
              <a:rPr lang="ru-RU" sz="2800" b="1" dirty="0" smtClean="0"/>
              <a:t>Место России в мире по потреблению продукции и услуг в области информационно-коммуникационных технологий</a:t>
            </a:r>
            <a:endParaRPr lang="en-US" sz="2800" b="1" dirty="0">
              <a:ea typeface="MS PGothic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ИТ-оборудование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 noGrp="1"/>
          </p:cNvGraphicFramePr>
          <p:nvPr>
            <p:ph idx="1"/>
          </p:nvPr>
        </p:nvGraphicFramePr>
        <p:xfrm>
          <a:off x="5659467" y="2167266"/>
          <a:ext cx="3200640" cy="2047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7034"/>
                <a:gridCol w="1969966"/>
                <a:gridCol w="1023640"/>
              </a:tblGrid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США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190254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Китай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80891 </a:t>
                      </a:r>
                    </a:p>
                  </a:txBody>
                  <a:tcPr marL="9525" marR="9525" marT="9525" marB="0" anchor="b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Япония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61396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Великобритания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30340 </a:t>
                      </a:r>
                    </a:p>
                  </a:txBody>
                  <a:tcPr marL="9525" marR="9525" marT="9525" marB="0" anchor="b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Германия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27741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Франция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22297 </a:t>
                      </a:r>
                    </a:p>
                  </a:txBody>
                  <a:tcPr marL="9525" marR="9525" marT="9525" marB="0" anchor="b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Бразилия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19862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Австралия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16806 </a:t>
                      </a:r>
                    </a:p>
                  </a:txBody>
                  <a:tcPr marL="9525" marR="9525" marT="9525" marB="0" anchor="b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Россия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16155 </a:t>
                      </a: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Индия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15065 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59733" y="6088267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000" dirty="0" smtClean="0"/>
              <a:t>Источник</a:t>
            </a:r>
            <a:r>
              <a:rPr lang="en-US" sz="1000" dirty="0" smtClean="0"/>
              <a:t>: IDC Worldwide Blackbook Q1 2011</a:t>
            </a:r>
            <a:r>
              <a:rPr lang="ru-RU" sz="1000" dirty="0" smtClean="0"/>
              <a:t>, статистика населения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1328451" y="1243285"/>
            <a:ext cx="3079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Расходы на ИТ-оборудование на душу населения в долларах США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5655873" y="1281385"/>
            <a:ext cx="3079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Рынки ИТ-оборудования в 2010 году в миллионах долларов США</a:t>
            </a:r>
            <a:endParaRPr lang="en-US" sz="1400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3771179" y="2682819"/>
            <a:ext cx="1414733" cy="698741"/>
          </a:xfrm>
          <a:prstGeom prst="wedgeRoundRectCallout">
            <a:avLst>
              <a:gd name="adj1" fmla="val -33301"/>
              <a:gd name="adj2" fmla="val 140046"/>
              <a:gd name="adj3" fmla="val 16667"/>
            </a:avLst>
          </a:prstGeom>
          <a:solidFill>
            <a:schemeClr val="tx2">
              <a:alpha val="50196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2"/>
                </a:solidFill>
              </a:rPr>
              <a:t>На </a:t>
            </a:r>
            <a:r>
              <a:rPr lang="ru-RU" sz="1200" b="1" dirty="0" smtClean="0">
                <a:solidFill>
                  <a:srgbClr val="FF0000"/>
                </a:solidFill>
              </a:rPr>
              <a:t>12%</a:t>
            </a:r>
            <a:r>
              <a:rPr lang="ru-RU" sz="1200" dirty="0" smtClean="0">
                <a:solidFill>
                  <a:srgbClr val="FF0000"/>
                </a:solidFill>
              </a:rPr>
              <a:t> выше </a:t>
            </a:r>
            <a:r>
              <a:rPr lang="ru-RU" sz="1200" dirty="0" smtClean="0">
                <a:solidFill>
                  <a:schemeClr val="bg2"/>
                </a:solidFill>
              </a:rPr>
              <a:t>среднемирового значения</a:t>
            </a:r>
            <a:endParaRPr lang="en-US" sz="1200" dirty="0">
              <a:solidFill>
                <a:schemeClr val="bg2"/>
              </a:solidFill>
            </a:endParaRPr>
          </a:p>
        </p:txBody>
      </p:sp>
      <p:graphicFrame>
        <p:nvGraphicFramePr>
          <p:cNvPr id="10" name="Chart 9"/>
          <p:cNvGraphicFramePr/>
          <p:nvPr/>
        </p:nvGraphicFramePr>
        <p:xfrm>
          <a:off x="438150" y="1681652"/>
          <a:ext cx="4295776" cy="417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96" y="0"/>
            <a:ext cx="7613979" cy="993775"/>
          </a:xfrm>
        </p:spPr>
        <p:txBody>
          <a:bodyPr/>
          <a:lstStyle/>
          <a:p>
            <a:r>
              <a:rPr lang="ru-RU" dirty="0" smtClean="0"/>
              <a:t>Программное обеспечение</a:t>
            </a:r>
            <a:endParaRPr lang="en-US" dirty="0"/>
          </a:p>
        </p:txBody>
      </p:sp>
      <p:graphicFrame>
        <p:nvGraphicFramePr>
          <p:cNvPr id="11" name="Content Placeholder 8"/>
          <p:cNvGraphicFramePr>
            <a:graphicFrameLocks noGrp="1"/>
          </p:cNvGraphicFramePr>
          <p:nvPr>
            <p:ph idx="1"/>
          </p:nvPr>
        </p:nvGraphicFramePr>
        <p:xfrm>
          <a:off x="5667558" y="1860668"/>
          <a:ext cx="3200640" cy="409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529"/>
                <a:gridCol w="2004471"/>
                <a:gridCol w="1023640"/>
              </a:tblGrid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США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143828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Япония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26102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Германия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19563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Великобритания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17096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Франция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12363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Канада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8333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Италия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6096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Австралия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6025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Китай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5873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Бразилия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5430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Нидерланды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5244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Швейцария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4175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Испания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3782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Швеция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3499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Индия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3225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Россия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2919 </a:t>
                      </a: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Бельгия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2762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Корея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2661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2131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Мексика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2054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354958" y="6021592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000" dirty="0" smtClean="0"/>
              <a:t>Источник</a:t>
            </a:r>
            <a:r>
              <a:rPr lang="en-US" sz="1000" dirty="0" smtClean="0"/>
              <a:t>: IDC Worldwide Blackbook Q1 2011,</a:t>
            </a:r>
            <a:r>
              <a:rPr lang="ru-RU" sz="1000" dirty="0" smtClean="0"/>
              <a:t> статистика населения</a:t>
            </a:r>
            <a:r>
              <a:rPr lang="en-US" sz="1000" dirty="0" smtClean="0"/>
              <a:t> </a:t>
            </a:r>
            <a:endParaRPr lang="en-US" sz="1000" dirty="0"/>
          </a:p>
        </p:txBody>
      </p:sp>
      <p:sp>
        <p:nvSpPr>
          <p:cNvPr id="14" name="Rectangle 13"/>
          <p:cNvSpPr/>
          <p:nvPr/>
        </p:nvSpPr>
        <p:spPr>
          <a:xfrm>
            <a:off x="1123950" y="1233760"/>
            <a:ext cx="36480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Расходы на программное обеспечение на душу населения в долларах США</a:t>
            </a:r>
            <a:endParaRPr lang="en-US" sz="1400" dirty="0"/>
          </a:p>
        </p:txBody>
      </p:sp>
      <p:sp>
        <p:nvSpPr>
          <p:cNvPr id="15" name="Rectangle 14"/>
          <p:cNvSpPr/>
          <p:nvPr/>
        </p:nvSpPr>
        <p:spPr>
          <a:xfrm>
            <a:off x="5562600" y="1195660"/>
            <a:ext cx="3419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Рынки программного обеспечения в 2010 году в миллионах долларов США</a:t>
            </a:r>
            <a:endParaRPr lang="en-US" sz="1400" dirty="0"/>
          </a:p>
        </p:txBody>
      </p:sp>
      <p:sp>
        <p:nvSpPr>
          <p:cNvPr id="16" name="Rounded Rectangular Callout 15"/>
          <p:cNvSpPr/>
          <p:nvPr/>
        </p:nvSpPr>
        <p:spPr>
          <a:xfrm>
            <a:off x="3837854" y="3006669"/>
            <a:ext cx="1414733" cy="698741"/>
          </a:xfrm>
          <a:prstGeom prst="wedgeRoundRectCallout">
            <a:avLst>
              <a:gd name="adj1" fmla="val -33301"/>
              <a:gd name="adj2" fmla="val 140046"/>
              <a:gd name="adj3" fmla="val 16667"/>
            </a:avLst>
          </a:prstGeom>
          <a:solidFill>
            <a:schemeClr val="tx2">
              <a:alpha val="50196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2"/>
                </a:solidFill>
              </a:rPr>
              <a:t>На </a:t>
            </a:r>
            <a:r>
              <a:rPr lang="ru-RU" sz="1200" b="1" dirty="0" smtClean="0">
                <a:solidFill>
                  <a:srgbClr val="FF0000"/>
                </a:solidFill>
              </a:rPr>
              <a:t>55%</a:t>
            </a:r>
            <a:r>
              <a:rPr lang="ru-RU" sz="1200" dirty="0" smtClean="0">
                <a:solidFill>
                  <a:srgbClr val="FF0000"/>
                </a:solidFill>
              </a:rPr>
              <a:t> ниже </a:t>
            </a:r>
            <a:r>
              <a:rPr lang="ru-RU" sz="1200" dirty="0" smtClean="0">
                <a:solidFill>
                  <a:schemeClr val="bg2"/>
                </a:solidFill>
              </a:rPr>
              <a:t>среднемирового значения</a:t>
            </a:r>
            <a:endParaRPr lang="en-US" sz="1200" dirty="0">
              <a:solidFill>
                <a:schemeClr val="bg2"/>
              </a:solidFill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276045" y="1681652"/>
          <a:ext cx="4497238" cy="415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083425" cy="993775"/>
          </a:xfrm>
        </p:spPr>
        <p:txBody>
          <a:bodyPr/>
          <a:lstStyle/>
          <a:p>
            <a:r>
              <a:rPr lang="ru-RU" dirty="0" smtClean="0"/>
              <a:t>ИТ-услуги</a:t>
            </a:r>
            <a:endParaRPr lang="en-US" dirty="0"/>
          </a:p>
        </p:txBody>
      </p:sp>
      <p:graphicFrame>
        <p:nvGraphicFramePr>
          <p:cNvPr id="11" name="Content Placeholder 8"/>
          <p:cNvGraphicFramePr>
            <a:graphicFrameLocks/>
          </p:cNvGraphicFramePr>
          <p:nvPr/>
        </p:nvGraphicFramePr>
        <p:xfrm>
          <a:off x="5743575" y="1533523"/>
          <a:ext cx="3143249" cy="49625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435"/>
                <a:gridCol w="1968529"/>
                <a:gridCol w="1005285"/>
              </a:tblGrid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США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217168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Япония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56255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Великобритания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48956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Германия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35719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Франция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31153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Канада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18141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Италия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13971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Испания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12958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Австралия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12913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Нидерланды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12479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Китай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12047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Бразилия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11924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Швейцария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7219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Швеция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7182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Индия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7033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Корея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5786 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5761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Южная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Африка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4925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Бельгия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4894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Норвегия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4489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Финляндия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4149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Россия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4057 </a:t>
                      </a: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Австрия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3691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Мексика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3500 </a:t>
                      </a:r>
                    </a:p>
                  </a:txBody>
                  <a:tcPr marL="9525" marR="9525" marT="9525" marB="0" anchor="b">
                    <a:solidFill>
                      <a:schemeClr val="tx2"/>
                    </a:solidFill>
                  </a:tcPr>
                </a:tc>
              </a:tr>
              <a:tr h="19850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Польша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2979 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516883" y="5973967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000" dirty="0" smtClean="0"/>
              <a:t>Источник</a:t>
            </a:r>
            <a:r>
              <a:rPr lang="en-US" sz="1000" dirty="0" smtClean="0"/>
              <a:t>: IDC Worldwide Blackbook Q1 2011, </a:t>
            </a:r>
            <a:r>
              <a:rPr lang="ru-RU" sz="1000" dirty="0" smtClean="0"/>
              <a:t>статистика населения</a:t>
            </a:r>
            <a:endParaRPr lang="en-US" sz="1000" dirty="0"/>
          </a:p>
        </p:txBody>
      </p:sp>
      <p:sp>
        <p:nvSpPr>
          <p:cNvPr id="14" name="Rectangle 13"/>
          <p:cNvSpPr/>
          <p:nvPr/>
        </p:nvSpPr>
        <p:spPr>
          <a:xfrm>
            <a:off x="1337976" y="1195660"/>
            <a:ext cx="3079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Расходы на ИТ-услуги на душу населения в долларах США</a:t>
            </a:r>
            <a:endParaRPr lang="en-US" sz="1400" dirty="0"/>
          </a:p>
        </p:txBody>
      </p:sp>
      <p:sp>
        <p:nvSpPr>
          <p:cNvPr id="15" name="Rectangle 14"/>
          <p:cNvSpPr/>
          <p:nvPr/>
        </p:nvSpPr>
        <p:spPr>
          <a:xfrm>
            <a:off x="5779698" y="1005353"/>
            <a:ext cx="3079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Рынки ИТ-услуг в 2010 году в миллионах долларов США</a:t>
            </a:r>
            <a:endParaRPr lang="en-US" sz="1400" dirty="0"/>
          </a:p>
        </p:txBody>
      </p:sp>
      <p:sp>
        <p:nvSpPr>
          <p:cNvPr id="16" name="Rounded Rectangular Callout 15"/>
          <p:cNvSpPr/>
          <p:nvPr/>
        </p:nvSpPr>
        <p:spPr>
          <a:xfrm>
            <a:off x="3847379" y="2978094"/>
            <a:ext cx="1414733" cy="698741"/>
          </a:xfrm>
          <a:prstGeom prst="wedgeRoundRectCallout">
            <a:avLst>
              <a:gd name="adj1" fmla="val -33301"/>
              <a:gd name="adj2" fmla="val 140046"/>
              <a:gd name="adj3" fmla="val 16667"/>
            </a:avLst>
          </a:prstGeom>
          <a:solidFill>
            <a:schemeClr val="tx2">
              <a:alpha val="50196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2"/>
                </a:solidFill>
              </a:rPr>
              <a:t>На </a:t>
            </a:r>
            <a:r>
              <a:rPr lang="ru-RU" sz="1200" b="1" dirty="0" smtClean="0">
                <a:solidFill>
                  <a:srgbClr val="FF0000"/>
                </a:solidFill>
              </a:rPr>
              <a:t>66%</a:t>
            </a:r>
            <a:r>
              <a:rPr lang="ru-RU" sz="1200" dirty="0" smtClean="0">
                <a:solidFill>
                  <a:srgbClr val="FF0000"/>
                </a:solidFill>
              </a:rPr>
              <a:t> ниже </a:t>
            </a:r>
            <a:r>
              <a:rPr lang="ru-RU" sz="1200" dirty="0" smtClean="0">
                <a:solidFill>
                  <a:schemeClr val="bg2"/>
                </a:solidFill>
              </a:rPr>
              <a:t>среднемирового значения</a:t>
            </a:r>
            <a:endParaRPr lang="en-US" sz="1200" dirty="0">
              <a:solidFill>
                <a:schemeClr val="bg2"/>
              </a:solidFill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276045" y="1681652"/>
          <a:ext cx="4497238" cy="415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7278687" cy="993775"/>
          </a:xfrm>
        </p:spPr>
        <p:txBody>
          <a:bodyPr/>
          <a:lstStyle/>
          <a:p>
            <a:r>
              <a:rPr lang="ru-RU" dirty="0" smtClean="0"/>
              <a:t>Доля ИТ-аутсорсинга в ИТ- и бизнес-услугах в 2010 году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45883" y="6084842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000" dirty="0" smtClean="0"/>
              <a:t>Источник</a:t>
            </a:r>
            <a:r>
              <a:rPr lang="en-US" sz="1000" dirty="0" smtClean="0"/>
              <a:t>:  IDC Worldwide Services 2011 – 2015 Forecast, </a:t>
            </a:r>
            <a:r>
              <a:rPr lang="ru-RU" sz="1000" dirty="0" smtClean="0"/>
              <a:t>апрель</a:t>
            </a:r>
            <a:r>
              <a:rPr lang="en-US" sz="1000" dirty="0" smtClean="0"/>
              <a:t> 2011</a:t>
            </a:r>
            <a:r>
              <a:rPr lang="ru-RU" sz="1000" dirty="0" smtClean="0"/>
              <a:t> г.</a:t>
            </a:r>
            <a:endParaRPr lang="en-US" sz="1000" dirty="0"/>
          </a:p>
        </p:txBody>
      </p:sp>
      <p:graphicFrame>
        <p:nvGraphicFramePr>
          <p:cNvPr id="9" name="Chart 8"/>
          <p:cNvGraphicFramePr/>
          <p:nvPr/>
        </p:nvGraphicFramePr>
        <p:xfrm>
          <a:off x="1933575" y="1362076"/>
          <a:ext cx="4857750" cy="4604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38" y="0"/>
            <a:ext cx="7942262" cy="993775"/>
          </a:xfrm>
        </p:spPr>
        <p:txBody>
          <a:bodyPr/>
          <a:lstStyle/>
          <a:p>
            <a:r>
              <a:rPr lang="ru-RU" dirty="0" smtClean="0"/>
              <a:t>Показатели для более подробного обсуждения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050" y="1352550"/>
            <a:ext cx="8701088" cy="5170488"/>
          </a:xfrm>
        </p:spPr>
        <p:txBody>
          <a:bodyPr/>
          <a:lstStyle/>
          <a:p>
            <a:pPr marL="0" indent="0"/>
            <a:r>
              <a:rPr lang="ru-RU" dirty="0" smtClean="0"/>
              <a:t>Сколько в действительности ИТ-директоров входят в совет директоров 300 ведущих российских компаний и государственных организаций?</a:t>
            </a:r>
            <a:endParaRPr lang="en-US" dirty="0" smtClean="0"/>
          </a:p>
          <a:p>
            <a:pPr marL="0" indent="0"/>
            <a:r>
              <a:rPr lang="ru-RU" dirty="0" smtClean="0"/>
              <a:t>Сколько выпускников вузов со специализацией по ИКТ прогнозируется в период с 2011 года по 2020 год?</a:t>
            </a:r>
            <a:endParaRPr lang="en-US" dirty="0" smtClean="0"/>
          </a:p>
          <a:p>
            <a:pPr marL="0" indent="0"/>
            <a:r>
              <a:rPr lang="ru-RU" dirty="0" smtClean="0"/>
              <a:t>Сколько коммерческих ЦОДов корпоративного класса в России по сравнению с другими странами? </a:t>
            </a:r>
            <a:endParaRPr lang="en-US" dirty="0" smtClean="0"/>
          </a:p>
          <a:p>
            <a:pPr marL="0" indent="0"/>
            <a:r>
              <a:rPr lang="ru-RU" dirty="0" smtClean="0"/>
              <a:t>Каков текущий уровень инвестиций ведущими международными поставщиками ИКТ в России по сравнению с другими странами?</a:t>
            </a:r>
            <a:endParaRPr lang="en-US" dirty="0" smtClean="0"/>
          </a:p>
          <a:p>
            <a:pPr marL="0" indent="0"/>
            <a:r>
              <a:rPr lang="en-US" dirty="0" smtClean="0"/>
              <a:t> </a:t>
            </a:r>
          </a:p>
          <a:p>
            <a:pPr marL="0" indent="0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+mn-lt"/>
              </a:rPr>
              <a:t>Спасибо за внимание</a:t>
            </a:r>
            <a:endParaRPr lang="en-GB" dirty="0" smtClean="0">
              <a:latin typeface="+mn-lt"/>
            </a:endParaRPr>
          </a:p>
        </p:txBody>
      </p:sp>
      <p:pic>
        <p:nvPicPr>
          <p:cNvPr id="32771" name="Picture 3" descr="mailbox on wh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4788" y="2341563"/>
            <a:ext cx="3859212" cy="4260850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03213" y="2187575"/>
            <a:ext cx="5335587" cy="3049588"/>
          </a:xfrm>
          <a:prstGeom prst="rect">
            <a:avLst/>
          </a:prstGeom>
          <a:solidFill>
            <a:schemeClr val="tx2"/>
          </a:solidFill>
          <a:ln w="317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424238" y="3392488"/>
            <a:ext cx="1954212" cy="1098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571500">
              <a:spcBef>
                <a:spcPct val="50000"/>
              </a:spcBef>
            </a:pPr>
            <a:r>
              <a:rPr lang="en-GB" sz="1200" dirty="0">
                <a:solidFill>
                  <a:srgbClr val="003366"/>
                </a:solidFill>
              </a:rPr>
              <a:t>127422, </a:t>
            </a:r>
            <a:r>
              <a:rPr lang="ru-RU" sz="1200" dirty="0">
                <a:solidFill>
                  <a:srgbClr val="003366"/>
                </a:solidFill>
              </a:rPr>
              <a:t>Москва</a:t>
            </a:r>
            <a:endParaRPr lang="en-GB" sz="1200" dirty="0">
              <a:solidFill>
                <a:srgbClr val="003366"/>
              </a:solidFill>
            </a:endParaRPr>
          </a:p>
          <a:p>
            <a:pPr defTabSz="571500">
              <a:spcBef>
                <a:spcPct val="50000"/>
              </a:spcBef>
            </a:pPr>
            <a:r>
              <a:rPr lang="ru-RU" sz="1200" dirty="0">
                <a:solidFill>
                  <a:srgbClr val="003366"/>
                </a:solidFill>
              </a:rPr>
              <a:t>ул. Тимирязевская, д. 1</a:t>
            </a:r>
            <a:endParaRPr lang="en-GB" sz="1200" dirty="0">
              <a:solidFill>
                <a:srgbClr val="003366"/>
              </a:solidFill>
            </a:endParaRPr>
          </a:p>
          <a:p>
            <a:pPr defTabSz="571500">
              <a:spcBef>
                <a:spcPct val="50000"/>
              </a:spcBef>
            </a:pPr>
            <a:r>
              <a:rPr lang="en-GB" sz="1200" dirty="0">
                <a:solidFill>
                  <a:srgbClr val="003366"/>
                </a:solidFill>
              </a:rPr>
              <a:t>+7 495 661 61 66</a:t>
            </a:r>
          </a:p>
          <a:p>
            <a:pPr defTabSz="571500">
              <a:spcBef>
                <a:spcPct val="50000"/>
              </a:spcBef>
            </a:pPr>
            <a:r>
              <a:rPr lang="en-GB" sz="1200" dirty="0" smtClean="0">
                <a:solidFill>
                  <a:srgbClr val="003366"/>
                </a:solidFill>
              </a:rPr>
              <a:t>rfarish@idc.com</a:t>
            </a:r>
            <a:endParaRPr lang="en-GB" sz="1200" dirty="0">
              <a:solidFill>
                <a:srgbClr val="003366"/>
              </a:solidFill>
            </a:endParaRPr>
          </a:p>
        </p:txBody>
      </p:sp>
      <p:pic>
        <p:nvPicPr>
          <p:cNvPr id="32774" name="Picture 6" descr="IDC_295w130tag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/>
          <a:stretch>
            <a:fillRect/>
          </a:stretch>
        </p:blipFill>
        <p:spPr bwMode="auto">
          <a:xfrm>
            <a:off x="3419475" y="2290763"/>
            <a:ext cx="2071688" cy="885825"/>
          </a:xfrm>
          <a:prstGeom prst="rect">
            <a:avLst/>
          </a:prstGeom>
          <a:solidFill>
            <a:srgbClr val="FFFFFF"/>
          </a:solidFill>
          <a:effectLst/>
        </p:spPr>
      </p:pic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971550" y="3438525"/>
            <a:ext cx="2286000" cy="8309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571500">
              <a:spcBef>
                <a:spcPct val="50000"/>
              </a:spcBef>
            </a:pPr>
            <a:r>
              <a:rPr lang="ru-RU" sz="1200" b="1" dirty="0" smtClean="0">
                <a:solidFill>
                  <a:srgbClr val="003366"/>
                </a:solidFill>
              </a:rPr>
              <a:t>Роберт Фариш</a:t>
            </a:r>
          </a:p>
          <a:p>
            <a:pPr defTabSz="571500">
              <a:spcBef>
                <a:spcPct val="50000"/>
              </a:spcBef>
            </a:pPr>
            <a:r>
              <a:rPr lang="ru-RU" sz="1200" dirty="0" smtClean="0">
                <a:solidFill>
                  <a:srgbClr val="003366"/>
                </a:solidFill>
              </a:rPr>
              <a:t>Вице-президент</a:t>
            </a:r>
          </a:p>
          <a:p>
            <a:pPr defTabSz="571500">
              <a:spcBef>
                <a:spcPct val="50000"/>
              </a:spcBef>
            </a:pPr>
            <a:r>
              <a:rPr lang="en-US" sz="1200" dirty="0" smtClean="0">
                <a:solidFill>
                  <a:srgbClr val="003366"/>
                </a:solidFill>
              </a:rPr>
              <a:t>IDC </a:t>
            </a:r>
            <a:r>
              <a:rPr lang="en-US" sz="1200" dirty="0">
                <a:solidFill>
                  <a:srgbClr val="003366"/>
                </a:solidFill>
              </a:rPr>
              <a:t>Russia/CIS</a:t>
            </a:r>
            <a:endParaRPr lang="da-DK" sz="1200" dirty="0">
              <a:solidFill>
                <a:srgbClr val="003366"/>
              </a:solidFill>
            </a:endParaRPr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 flipH="1">
            <a:off x="903288" y="3440113"/>
            <a:ext cx="9525" cy="1668462"/>
          </a:xfrm>
          <a:prstGeom prst="line">
            <a:avLst/>
          </a:prstGeom>
          <a:noFill/>
          <a:ln w="28575">
            <a:solidFill>
              <a:srgbClr val="FFCC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3322638" y="3436938"/>
            <a:ext cx="12700" cy="1712912"/>
          </a:xfrm>
          <a:prstGeom prst="line">
            <a:avLst/>
          </a:prstGeom>
          <a:noFill/>
          <a:ln w="28575">
            <a:solidFill>
              <a:srgbClr val="FFCC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359150" y="4846638"/>
            <a:ext cx="1830388" cy="2746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a-DK" sz="1200" b="1" dirty="0">
                <a:solidFill>
                  <a:srgbClr val="FFCC00"/>
                </a:solidFill>
              </a:rPr>
              <a:t>www</a:t>
            </a:r>
            <a:r>
              <a:rPr lang="en-GB" sz="1200" b="1" dirty="0">
                <a:solidFill>
                  <a:srgbClr val="FFCC00"/>
                </a:solidFill>
              </a:rPr>
              <a:t>.idc.com/russia</a:t>
            </a:r>
            <a:endParaRPr lang="en-GB" sz="2800" dirty="0">
              <a:solidFill>
                <a:srgbClr val="FF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DC world map with offi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9060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6275" name="Rectangle 3"/>
          <p:cNvSpPr>
            <a:spLocks noGrp="1" noChangeArrowheads="1"/>
          </p:cNvSpPr>
          <p:nvPr>
            <p:ph type="title"/>
          </p:nvPr>
        </p:nvSpPr>
        <p:spPr>
          <a:xfrm>
            <a:off x="180975" y="0"/>
            <a:ext cx="7832725" cy="9969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Аналитики </a:t>
            </a:r>
            <a:r>
              <a:rPr lang="en-US" dirty="0" smtClean="0"/>
              <a:t>IDC </a:t>
            </a:r>
            <a:r>
              <a:rPr lang="ru-RU" dirty="0" smtClean="0"/>
              <a:t>работают в 110 странах</a:t>
            </a:r>
            <a:endParaRPr lang="en-US" dirty="0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2028825" y="5448300"/>
            <a:ext cx="6810376" cy="1009650"/>
          </a:xfrm>
          <a:prstGeom prst="roundRect">
            <a:avLst>
              <a:gd name="adj" fmla="val 16667"/>
            </a:avLst>
          </a:prstGeom>
          <a:solidFill>
            <a:schemeClr val="tx2">
              <a:alpha val="50195"/>
            </a:schemeClr>
          </a:solidFill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6277" name="Text Box 5"/>
          <p:cNvSpPr txBox="1">
            <a:spLocks noChangeArrowheads="1"/>
          </p:cNvSpPr>
          <p:nvPr/>
        </p:nvSpPr>
        <p:spPr bwMode="auto">
          <a:xfrm>
            <a:off x="2457450" y="5505450"/>
            <a:ext cx="6381750" cy="9207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0" tIns="44450" rIns="0" bIns="44450">
            <a:spAutoFit/>
          </a:bodyPr>
          <a:lstStyle/>
          <a:p>
            <a:pPr marL="231775" indent="-3175">
              <a:buClr>
                <a:schemeClr val="accent2"/>
              </a:buClr>
            </a:pPr>
            <a:r>
              <a:rPr lang="ru-RU" sz="1800" dirty="0" smtClean="0"/>
              <a:t>Свыше 1000 аналитиков </a:t>
            </a:r>
            <a:r>
              <a:rPr lang="en-US" sz="1800" dirty="0" smtClean="0"/>
              <a:t>IDC </a:t>
            </a:r>
            <a:r>
              <a:rPr lang="ru-RU" sz="1800" dirty="0" smtClean="0"/>
              <a:t>в 110 странах анализируют будущее рынков информационных технологий и телекоммуникаций</a:t>
            </a:r>
            <a:endParaRPr lang="en-US" sz="18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6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6277" grpId="0" build="p" autoUpdateAnimBg="0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Сравнение расходов в России и: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	</a:t>
            </a:r>
            <a:r>
              <a:rPr lang="ru-RU" dirty="0" smtClean="0"/>
              <a:t>В мире в среднем</a:t>
            </a:r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	</a:t>
            </a:r>
            <a:r>
              <a:rPr lang="ru-RU" dirty="0" smtClean="0"/>
              <a:t>Северной Америке и Западной Европе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	</a:t>
            </a:r>
            <a:r>
              <a:rPr lang="ru-RU" dirty="0" smtClean="0"/>
              <a:t>Бразилии, Индии и Китае</a:t>
            </a:r>
            <a:r>
              <a:rPr lang="en-US" dirty="0" smtClean="0"/>
              <a:t> </a:t>
            </a:r>
          </a:p>
          <a:p>
            <a:pPr marL="0" indent="0"/>
            <a:r>
              <a:rPr lang="ru-RU" dirty="0" smtClean="0"/>
              <a:t>Некоторые предложения относительно других показателей, используемых для прогнозирования развития российского рынка ИКТ</a:t>
            </a:r>
            <a:endParaRPr lang="en-US" dirty="0" smtClean="0"/>
          </a:p>
          <a:p>
            <a:pPr marL="0" indent="0"/>
            <a:r>
              <a:rPr lang="ru-RU" i="1" dirty="0" smtClean="0"/>
              <a:t>Примечание</a:t>
            </a:r>
            <a:r>
              <a:rPr lang="en-US" i="1" dirty="0" smtClean="0"/>
              <a:t>: </a:t>
            </a:r>
          </a:p>
          <a:p>
            <a:pPr marL="0" indent="0"/>
            <a:r>
              <a:rPr lang="ru-RU" sz="2000" b="1" i="1" dirty="0" smtClean="0"/>
              <a:t>ИТ</a:t>
            </a:r>
            <a:r>
              <a:rPr lang="en-US" sz="2000" i="1" dirty="0" smtClean="0"/>
              <a:t> – </a:t>
            </a:r>
            <a:r>
              <a:rPr lang="ru-RU" sz="2000" i="1" dirty="0" smtClean="0"/>
              <a:t>оборудование (ИТ и телекоммуникационное), программное обеспечение и ИТ-услуги</a:t>
            </a:r>
            <a:endParaRPr lang="en-US" sz="2000" i="1" dirty="0" smtClean="0"/>
          </a:p>
          <a:p>
            <a:pPr marL="0" indent="0"/>
            <a:r>
              <a:rPr lang="ru-RU" sz="2000" b="1" i="1" dirty="0" smtClean="0"/>
              <a:t>ИКТ</a:t>
            </a:r>
            <a:r>
              <a:rPr lang="en-US" sz="2000" i="1" dirty="0" smtClean="0"/>
              <a:t> – </a:t>
            </a:r>
            <a:r>
              <a:rPr lang="ru-RU" sz="2000" i="1" dirty="0" smtClean="0"/>
              <a:t>оборудование (ИТ и телекоммуникационное), программное обеспечение, ИТ-услуги и телекоммуникационные услуги</a:t>
            </a:r>
            <a:endParaRPr lang="en-US" sz="2000" i="1" dirty="0" smtClean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международных </a:t>
            </a:r>
            <a:r>
              <a:rPr lang="ru-RU" dirty="0" smtClean="0"/>
              <a:t>рейтинги и </a:t>
            </a:r>
            <a:r>
              <a:rPr lang="ru-RU" dirty="0" smtClean="0"/>
              <a:t>индексов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b="1" dirty="0" smtClean="0"/>
              <a:t>ITU</a:t>
            </a:r>
            <a:r>
              <a:rPr lang="en-US" dirty="0" smtClean="0"/>
              <a:t>: Measuring the Information Society</a:t>
            </a:r>
          </a:p>
          <a:p>
            <a:pPr marL="0" indent="0"/>
            <a:r>
              <a:rPr lang="en-US" b="1" dirty="0" smtClean="0"/>
              <a:t>IDC</a:t>
            </a:r>
            <a:r>
              <a:rPr lang="en-US" dirty="0" smtClean="0"/>
              <a:t>: Information Society Index </a:t>
            </a:r>
          </a:p>
          <a:p>
            <a:pPr marL="0" indent="0"/>
            <a:r>
              <a:rPr lang="en-US" b="1" dirty="0" smtClean="0"/>
              <a:t>World Economic Forum</a:t>
            </a:r>
            <a:r>
              <a:rPr lang="en-US" dirty="0" smtClean="0"/>
              <a:t>: The Global Competitiveness Report 2010-2011 </a:t>
            </a:r>
          </a:p>
          <a:p>
            <a:pPr marL="0" indent="0"/>
            <a:r>
              <a:rPr lang="ru-RU" dirty="0" smtClean="0"/>
              <a:t>и т.д.</a:t>
            </a:r>
            <a:r>
              <a:rPr lang="en-US" dirty="0" smtClean="0"/>
              <a:t>…</a:t>
            </a:r>
            <a:endParaRPr lang="ru-RU" dirty="0" smtClean="0"/>
          </a:p>
          <a:p>
            <a:pPr marL="0" indent="0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Рынки ИКТ разных стран в 2010 году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054225" y="6106349"/>
            <a:ext cx="64135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050" dirty="0" smtClean="0"/>
              <a:t>Источник</a:t>
            </a:r>
            <a:r>
              <a:rPr lang="en-US" sz="1050" dirty="0" smtClean="0"/>
              <a:t>: IDC Worldwide Blackbook Q1 2011</a:t>
            </a:r>
            <a:r>
              <a:rPr lang="ru-RU" sz="1050" dirty="0" smtClean="0"/>
              <a:t>, данные в постоянных долларах</a:t>
            </a:r>
            <a:endParaRPr lang="en-US" sz="1050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idx="1"/>
          </p:nvPr>
        </p:nvGraphicFramePr>
        <p:xfrm>
          <a:off x="1562101" y="1184027"/>
          <a:ext cx="6124574" cy="46741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283"/>
                <a:gridCol w="3986507"/>
                <a:gridCol w="1958784"/>
              </a:tblGrid>
              <a:tr h="222564">
                <a:tc>
                  <a:txBody>
                    <a:bodyPr/>
                    <a:lstStyle/>
                    <a:p>
                      <a:pPr algn="r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Млрд. долл.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США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США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847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Япония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269</a:t>
                      </a:r>
                    </a:p>
                  </a:txBody>
                  <a:tcPr marL="9525" marR="9525" marT="9525" marB="0" anchor="b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Китай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Великобритания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142</a:t>
                      </a:r>
                    </a:p>
                  </a:txBody>
                  <a:tcPr marL="9525" marR="9525" marT="9525" marB="0" anchor="b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Германия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Франция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Бразилия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Канада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Италия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Индия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Австралия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Испания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Россия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Корея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Мексика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Нидерланды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ЮАР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Швейцария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/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Саудовская Аравия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2256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Индонезия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Динамика рынков ИКТ разных стран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 noGrp="1"/>
          </p:cNvGraphicFramePr>
          <p:nvPr>
            <p:ph idx="1"/>
          </p:nvPr>
        </p:nvGraphicFramePr>
        <p:xfrm>
          <a:off x="1839566" y="1191410"/>
          <a:ext cx="5803901" cy="49133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5020"/>
                <a:gridCol w="1626450"/>
                <a:gridCol w="782486"/>
                <a:gridCol w="782487"/>
                <a:gridCol w="782486"/>
                <a:gridCol w="782486"/>
                <a:gridCol w="782486"/>
              </a:tblGrid>
              <a:tr h="20472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9525" marR="9525" marT="9525" marB="0" anchor="b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Индия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Вьетнам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17%</a:t>
                      </a:r>
                    </a:p>
                  </a:txBody>
                  <a:tcPr marL="9525" marR="9525" marT="9525" marB="0" anchor="ctr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Индонезия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-7%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Гонконг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9525" marR="9525" marT="9525" marB="0" anchor="ctr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Корея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Аргентина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14%</a:t>
                      </a:r>
                    </a:p>
                  </a:txBody>
                  <a:tcPr marL="9525" marR="9525" marT="9525" marB="0" anchor="ctr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Венесуэла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Россия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26%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13%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-2%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17%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Сингапур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Саудовская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Аравия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Чили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Китай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12%</a:t>
                      </a:r>
                    </a:p>
                  </a:txBody>
                  <a:tcPr marL="9525" marR="9525" marT="9525" marB="0" anchor="ctr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Перу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ОАЭ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Египет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Мексика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Филиппины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Бразилия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/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Тайвань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-3%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-4%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8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Малайзия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/>
                </a:tc>
              </a:tr>
              <a:tr h="20472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chemeClr val="tx2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1" i="0" u="none" strike="noStrike" dirty="0" smtClean="0">
                          <a:solidFill>
                            <a:schemeClr val="tx2"/>
                          </a:solidFill>
                          <a:latin typeface="Calibri"/>
                        </a:rPr>
                        <a:t>Весь</a:t>
                      </a:r>
                      <a:r>
                        <a:rPr lang="ru-RU" sz="1100" b="1" i="0" u="none" strike="noStrike" baseline="0" dirty="0" smtClean="0">
                          <a:solidFill>
                            <a:schemeClr val="tx2"/>
                          </a:solidFill>
                          <a:latin typeface="Calibri"/>
                        </a:rPr>
                        <a:t> мир</a:t>
                      </a:r>
                      <a:endParaRPr lang="en-US" sz="1100" b="1" i="0" u="none" strike="noStrike" dirty="0">
                        <a:solidFill>
                          <a:schemeClr val="tx2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7%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4%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-1%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7%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Северная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Америка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4%</a:t>
                      </a:r>
                    </a:p>
                  </a:txBody>
                  <a:tcPr marL="9525" marR="9525" marT="9525" marB="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-2%</a:t>
                      </a:r>
                    </a:p>
                  </a:txBody>
                  <a:tcPr marL="9525" marR="9525" marT="9525" marB="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9525" marR="9525" marT="9525" marB="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9525" marR="9525" marT="9525" marB="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20472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chemeClr val="tx2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100" b="1" i="0" u="none" strike="noStrike" dirty="0" smtClean="0">
                          <a:solidFill>
                            <a:schemeClr val="tx2"/>
                          </a:solidFill>
                          <a:latin typeface="Calibri"/>
                        </a:rPr>
                        <a:t>Западная</a:t>
                      </a:r>
                      <a:r>
                        <a:rPr lang="ru-RU" sz="1100" b="1" i="0" u="none" strike="noStrike" baseline="0" dirty="0" smtClean="0">
                          <a:solidFill>
                            <a:schemeClr val="tx2"/>
                          </a:solidFill>
                          <a:latin typeface="Calibri"/>
                        </a:rPr>
                        <a:t> Европа</a:t>
                      </a:r>
                      <a:endParaRPr lang="en-US" sz="1100" b="1" i="0" u="none" strike="noStrike" dirty="0">
                        <a:solidFill>
                          <a:schemeClr val="tx2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2%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2%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-4%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222200" y="6250003"/>
            <a:ext cx="670272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050" dirty="0" smtClean="0"/>
              <a:t>Источник</a:t>
            </a:r>
            <a:r>
              <a:rPr lang="en-US" sz="1050" dirty="0" smtClean="0"/>
              <a:t>: IDC Worldwide Blackbook Q1 2011</a:t>
            </a:r>
            <a:r>
              <a:rPr lang="ru-RU" sz="1050" dirty="0" smtClean="0"/>
              <a:t>, данные в постоянных долларах</a:t>
            </a:r>
            <a:endParaRPr lang="en-US" sz="10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на ИТ и ИКТ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275532"/>
            <a:ext cx="39940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000" dirty="0" smtClean="0"/>
              <a:t>Источник</a:t>
            </a:r>
            <a:r>
              <a:rPr lang="en-US" sz="1000" dirty="0" smtClean="0"/>
              <a:t>: IDC Worldwide Blackbook Q1 2011, </a:t>
            </a:r>
            <a:r>
              <a:rPr lang="ru-RU" sz="1000" dirty="0" smtClean="0"/>
              <a:t>МВФ</a:t>
            </a:r>
            <a:endParaRPr lang="en-US" sz="1000" dirty="0"/>
          </a:p>
        </p:txBody>
      </p:sp>
      <p:sp>
        <p:nvSpPr>
          <p:cNvPr id="10" name="Rectangle 9"/>
          <p:cNvSpPr/>
          <p:nvPr/>
        </p:nvSpPr>
        <p:spPr>
          <a:xfrm>
            <a:off x="4295955" y="626600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000" dirty="0" smtClean="0"/>
              <a:t>Источник</a:t>
            </a:r>
            <a:r>
              <a:rPr lang="en-US" sz="1000" dirty="0" smtClean="0"/>
              <a:t>: IDC Worldwide Blackbook Q1 2011, </a:t>
            </a:r>
            <a:r>
              <a:rPr lang="ru-RU" sz="1000" dirty="0" smtClean="0"/>
              <a:t>статистика населения</a:t>
            </a:r>
            <a:endParaRPr lang="en-US" sz="1000" dirty="0"/>
          </a:p>
        </p:txBody>
      </p:sp>
      <p:sp>
        <p:nvSpPr>
          <p:cNvPr id="11" name="Rectangle 10"/>
          <p:cNvSpPr/>
          <p:nvPr/>
        </p:nvSpPr>
        <p:spPr>
          <a:xfrm>
            <a:off x="4685988" y="1292584"/>
            <a:ext cx="4076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 smtClean="0"/>
              <a:t>Расходы на ИКТ на душу населения</a:t>
            </a:r>
          </a:p>
          <a:p>
            <a:pPr algn="ctr"/>
            <a:r>
              <a:rPr lang="ru-RU" sz="1800" dirty="0" smtClean="0"/>
              <a:t>в долларах США</a:t>
            </a:r>
            <a:endParaRPr lang="en-US" sz="1800" dirty="0"/>
          </a:p>
        </p:txBody>
      </p:sp>
      <p:sp>
        <p:nvSpPr>
          <p:cNvPr id="12" name="Rectangle 11"/>
          <p:cNvSpPr/>
          <p:nvPr/>
        </p:nvSpPr>
        <p:spPr>
          <a:xfrm>
            <a:off x="635862" y="1311431"/>
            <a:ext cx="32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/>
              <a:t>Расходы на ИТ как доля ВВП в 2010 году</a:t>
            </a:r>
            <a:r>
              <a:rPr lang="en-US" sz="1800" dirty="0" smtClean="0"/>
              <a:t> </a:t>
            </a:r>
            <a:endParaRPr lang="en-US" sz="1800" dirty="0"/>
          </a:p>
        </p:txBody>
      </p:sp>
      <p:graphicFrame>
        <p:nvGraphicFramePr>
          <p:cNvPr id="9" name="Chart 8"/>
          <p:cNvGraphicFramePr/>
          <p:nvPr/>
        </p:nvGraphicFramePr>
        <p:xfrm>
          <a:off x="264544" y="1940445"/>
          <a:ext cx="363459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/>
          <p:nvPr/>
        </p:nvGraphicFramePr>
        <p:xfrm>
          <a:off x="3749615" y="1897313"/>
          <a:ext cx="5023449" cy="415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Телекоммуникационные услуги</a:t>
            </a:r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1851926" y="1681652"/>
          <a:ext cx="4497238" cy="415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2604581" y="1205185"/>
            <a:ext cx="3829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Расходы на телекоммуникационные услуги на душу населения в долларах США</a:t>
            </a:r>
            <a:endParaRPr lang="en-US" sz="1400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5423260" y="2631063"/>
            <a:ext cx="1414733" cy="698741"/>
          </a:xfrm>
          <a:prstGeom prst="wedgeRoundRectCallout">
            <a:avLst>
              <a:gd name="adj1" fmla="val -33301"/>
              <a:gd name="adj2" fmla="val 140046"/>
              <a:gd name="adj3" fmla="val 16667"/>
            </a:avLst>
          </a:prstGeom>
          <a:solidFill>
            <a:schemeClr val="tx2">
              <a:alpha val="50196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2"/>
                </a:solidFill>
              </a:rPr>
              <a:t>На </a:t>
            </a:r>
            <a:r>
              <a:rPr lang="ru-RU" sz="1200" b="1" dirty="0" smtClean="0">
                <a:solidFill>
                  <a:srgbClr val="FF0000"/>
                </a:solidFill>
              </a:rPr>
              <a:t>12%</a:t>
            </a:r>
            <a:r>
              <a:rPr lang="ru-RU" sz="1200" dirty="0" smtClean="0">
                <a:solidFill>
                  <a:srgbClr val="FF0000"/>
                </a:solidFill>
              </a:rPr>
              <a:t> выше </a:t>
            </a:r>
            <a:r>
              <a:rPr lang="ru-RU" sz="1200" dirty="0" smtClean="0">
                <a:solidFill>
                  <a:schemeClr val="bg2"/>
                </a:solidFill>
              </a:rPr>
              <a:t>среднемирового значения</a:t>
            </a:r>
            <a:endParaRPr lang="en-US" sz="1200" dirty="0">
              <a:solidFill>
                <a:schemeClr val="bg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46821" y="5913580"/>
            <a:ext cx="47962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000" dirty="0" smtClean="0"/>
              <a:t>Источник</a:t>
            </a:r>
            <a:r>
              <a:rPr lang="en-US" sz="1000" dirty="0" smtClean="0"/>
              <a:t>: IDC Worldwide Blackbook Q1 2011, </a:t>
            </a:r>
            <a:r>
              <a:rPr lang="ru-RU" sz="1000" dirty="0" smtClean="0"/>
              <a:t>статистика населения</a:t>
            </a:r>
            <a:endParaRPr lang="en-US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Широкополосная связь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252121" y="604818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000" dirty="0" smtClean="0"/>
              <a:t>Источник</a:t>
            </a:r>
            <a:r>
              <a:rPr lang="en-US" sz="1000" dirty="0" smtClean="0"/>
              <a:t>: IDC Worldwide Telecommunication Database 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1337976" y="1231598"/>
            <a:ext cx="6426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Степень проникновения услуг широкополосной связи: число подключений на численность населения</a:t>
            </a:r>
            <a:endParaRPr lang="en-US" sz="1400" dirty="0"/>
          </a:p>
        </p:txBody>
      </p:sp>
      <p:graphicFrame>
        <p:nvGraphicFramePr>
          <p:cNvPr id="9" name="Chart 8"/>
          <p:cNvGraphicFramePr/>
          <p:nvPr/>
        </p:nvGraphicFramePr>
        <p:xfrm>
          <a:off x="1808673" y="1817339"/>
          <a:ext cx="523048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DC_Presentation_2008">
  <a:themeElements>
    <a:clrScheme name="IDC_Presentation_2008 1">
      <a:dk1>
        <a:srgbClr val="013064"/>
      </a:dk1>
      <a:lt1>
        <a:srgbClr val="A4CFFE"/>
      </a:lt1>
      <a:dk2>
        <a:srgbClr val="FFFFFF"/>
      </a:dk2>
      <a:lt2>
        <a:srgbClr val="01244B"/>
      </a:lt2>
      <a:accent1>
        <a:srgbClr val="F9DD37"/>
      </a:accent1>
      <a:accent2>
        <a:srgbClr val="A50001"/>
      </a:accent2>
      <a:accent3>
        <a:srgbClr val="CFE4FE"/>
      </a:accent3>
      <a:accent4>
        <a:srgbClr val="012754"/>
      </a:accent4>
      <a:accent5>
        <a:srgbClr val="FBEBAE"/>
      </a:accent5>
      <a:accent6>
        <a:srgbClr val="950001"/>
      </a:accent6>
      <a:hlink>
        <a:srgbClr val="DDD6AA"/>
      </a:hlink>
      <a:folHlink>
        <a:srgbClr val="529A21"/>
      </a:folHlink>
    </a:clrScheme>
    <a:fontScheme name="IDC_Presentation_20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DC_Presentation_2008 1">
        <a:dk1>
          <a:srgbClr val="013064"/>
        </a:dk1>
        <a:lt1>
          <a:srgbClr val="A4CFFE"/>
        </a:lt1>
        <a:dk2>
          <a:srgbClr val="FFFFFF"/>
        </a:dk2>
        <a:lt2>
          <a:srgbClr val="01244B"/>
        </a:lt2>
        <a:accent1>
          <a:srgbClr val="F9DD37"/>
        </a:accent1>
        <a:accent2>
          <a:srgbClr val="A50001"/>
        </a:accent2>
        <a:accent3>
          <a:srgbClr val="CFE4FE"/>
        </a:accent3>
        <a:accent4>
          <a:srgbClr val="012754"/>
        </a:accent4>
        <a:accent5>
          <a:srgbClr val="FBEBAE"/>
        </a:accent5>
        <a:accent6>
          <a:srgbClr val="950001"/>
        </a:accent6>
        <a:hlink>
          <a:srgbClr val="DDD6AA"/>
        </a:hlink>
        <a:folHlink>
          <a:srgbClr val="529A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DC_Presentation_2008 2">
        <a:dk1>
          <a:srgbClr val="000000"/>
        </a:dk1>
        <a:lt1>
          <a:srgbClr val="FFFFFF"/>
        </a:lt1>
        <a:dk2>
          <a:srgbClr val="000000"/>
        </a:dk2>
        <a:lt2>
          <a:srgbClr val="01244B"/>
        </a:lt2>
        <a:accent1>
          <a:srgbClr val="F9DD37"/>
        </a:accent1>
        <a:accent2>
          <a:srgbClr val="A50001"/>
        </a:accent2>
        <a:accent3>
          <a:srgbClr val="FFFFFF"/>
        </a:accent3>
        <a:accent4>
          <a:srgbClr val="000000"/>
        </a:accent4>
        <a:accent5>
          <a:srgbClr val="FBEBAE"/>
        </a:accent5>
        <a:accent6>
          <a:srgbClr val="950001"/>
        </a:accent6>
        <a:hlink>
          <a:srgbClr val="DDD6AA"/>
        </a:hlink>
        <a:folHlink>
          <a:srgbClr val="529A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IDC_Presentation_2008 1">
    <a:dk1>
      <a:srgbClr val="013064"/>
    </a:dk1>
    <a:lt1>
      <a:srgbClr val="A4CFFE"/>
    </a:lt1>
    <a:dk2>
      <a:srgbClr val="FFFFFF"/>
    </a:dk2>
    <a:lt2>
      <a:srgbClr val="01244B"/>
    </a:lt2>
    <a:accent1>
      <a:srgbClr val="F9DD37"/>
    </a:accent1>
    <a:accent2>
      <a:srgbClr val="A50001"/>
    </a:accent2>
    <a:accent3>
      <a:srgbClr val="CFE4FE"/>
    </a:accent3>
    <a:accent4>
      <a:srgbClr val="012754"/>
    </a:accent4>
    <a:accent5>
      <a:srgbClr val="FBEBAE"/>
    </a:accent5>
    <a:accent6>
      <a:srgbClr val="950001"/>
    </a:accent6>
    <a:hlink>
      <a:srgbClr val="DDD6AA"/>
    </a:hlink>
    <a:folHlink>
      <a:srgbClr val="529A21"/>
    </a:folHlink>
  </a:clrScheme>
  <a:fontScheme name="IDC_Presentation_2008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IDC_Presentation_2008 1">
    <a:dk1>
      <a:srgbClr val="013064"/>
    </a:dk1>
    <a:lt1>
      <a:srgbClr val="A4CFFE"/>
    </a:lt1>
    <a:dk2>
      <a:srgbClr val="FFFFFF"/>
    </a:dk2>
    <a:lt2>
      <a:srgbClr val="01244B"/>
    </a:lt2>
    <a:accent1>
      <a:srgbClr val="F9DD37"/>
    </a:accent1>
    <a:accent2>
      <a:srgbClr val="A50001"/>
    </a:accent2>
    <a:accent3>
      <a:srgbClr val="CFE4FE"/>
    </a:accent3>
    <a:accent4>
      <a:srgbClr val="012754"/>
    </a:accent4>
    <a:accent5>
      <a:srgbClr val="FBEBAE"/>
    </a:accent5>
    <a:accent6>
      <a:srgbClr val="950001"/>
    </a:accent6>
    <a:hlink>
      <a:srgbClr val="DDD6AA"/>
    </a:hlink>
    <a:folHlink>
      <a:srgbClr val="529A21"/>
    </a:folHlink>
  </a:clrScheme>
  <a:fontScheme name="IDC_Presentation_2008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IDC_Presentation_2008 1">
    <a:dk1>
      <a:srgbClr val="013064"/>
    </a:dk1>
    <a:lt1>
      <a:srgbClr val="A4CFFE"/>
    </a:lt1>
    <a:dk2>
      <a:srgbClr val="FFFFFF"/>
    </a:dk2>
    <a:lt2>
      <a:srgbClr val="01244B"/>
    </a:lt2>
    <a:accent1>
      <a:srgbClr val="F9DD37"/>
    </a:accent1>
    <a:accent2>
      <a:srgbClr val="A50001"/>
    </a:accent2>
    <a:accent3>
      <a:srgbClr val="CFE4FE"/>
    </a:accent3>
    <a:accent4>
      <a:srgbClr val="012754"/>
    </a:accent4>
    <a:accent5>
      <a:srgbClr val="FBEBAE"/>
    </a:accent5>
    <a:accent6>
      <a:srgbClr val="950001"/>
    </a:accent6>
    <a:hlink>
      <a:srgbClr val="DDD6AA"/>
    </a:hlink>
    <a:folHlink>
      <a:srgbClr val="529A21"/>
    </a:folHlink>
  </a:clrScheme>
  <a:fontScheme name="IDC_Presentation_2008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Settings\hbooysen\Application Data\Microsoft\Templates\IDC_Presentation_2008.pot</Template>
  <TotalTime>17705</TotalTime>
  <Words>1068</Words>
  <Application>Microsoft Office PowerPoint</Application>
  <PresentationFormat>On-screen Show (4:3)</PresentationFormat>
  <Paragraphs>482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IDC_Presentation_2008</vt:lpstr>
      <vt:lpstr>Slide 1</vt:lpstr>
      <vt:lpstr>Аналитики IDC работают в 110 странах</vt:lpstr>
      <vt:lpstr>Содержание</vt:lpstr>
      <vt:lpstr>Примеры международных рейтинги и индексов</vt:lpstr>
      <vt:lpstr>Рынки ИКТ разных стран в 2010 году</vt:lpstr>
      <vt:lpstr>Динамика рынков ИКТ разных стран</vt:lpstr>
      <vt:lpstr>Расходы на ИТ и ИКТ</vt:lpstr>
      <vt:lpstr>Телекоммуникационные услуги</vt:lpstr>
      <vt:lpstr>Широкополосная связь</vt:lpstr>
      <vt:lpstr>ИТ-оборудование</vt:lpstr>
      <vt:lpstr>Программное обеспечение</vt:lpstr>
      <vt:lpstr>ИТ-услуги</vt:lpstr>
      <vt:lpstr>Доля ИТ-аутсорсинга в ИТ- и бизнес-услугах в 2010 году</vt:lpstr>
      <vt:lpstr>Показатели для более подробного обсуждения</vt:lpstr>
      <vt:lpstr>Спасибо за внимание</vt:lpstr>
    </vt:vector>
  </TitlesOfParts>
  <Company>IDC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Russia ERP Maturity Index Calculation</dc:title>
  <dc:creator/>
  <cp:lastModifiedBy>rfarish</cp:lastModifiedBy>
  <cp:revision>1672</cp:revision>
  <dcterms:created xsi:type="dcterms:W3CDTF">2005-06-20T21:21:47Z</dcterms:created>
  <dcterms:modified xsi:type="dcterms:W3CDTF">2011-06-01T19:56:17Z</dcterms:modified>
</cp:coreProperties>
</file>